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76" r:id="rId3"/>
    <p:sldId id="278" r:id="rId4"/>
    <p:sldId id="257" r:id="rId5"/>
    <p:sldId id="314" r:id="rId6"/>
    <p:sldId id="313" r:id="rId7"/>
    <p:sldId id="317" r:id="rId8"/>
    <p:sldId id="323" r:id="rId9"/>
    <p:sldId id="331" r:id="rId10"/>
    <p:sldId id="328" r:id="rId11"/>
    <p:sldId id="324" r:id="rId12"/>
    <p:sldId id="341" r:id="rId13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4283E-AE30-77A1-1EDB-BA116535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6C94-A45C-4A76-9764-0FC1DE193A13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DE5C5-6175-9902-9E5F-05B5BD75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89082-5CB3-0986-E506-1126DA05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C3D2-512C-4E59-AB3A-F1004769359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3083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F65EE-6D59-9E76-CBE5-0B1A2F0C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97D1-60D9-4F33-B0A9-8FD40240FBFA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60DA0-41B2-3D27-9A81-AABC40A1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185C8-7236-A5DC-E723-6E8A3151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5B4C-4C03-4E7E-99AE-9A255C13E2B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5619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5353E-F2A1-BAA8-BAE4-D0218546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4E67-F599-497B-8123-5F4046DABBDD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0DF10-3F56-4C5E-CD5A-0BADEE8C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AE2D9-D8AC-470E-4CFE-0148D5D4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0ED7-EA67-494A-85E2-640973B77BA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3260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FED35-FF03-DCD3-CAD6-1BE1299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5529-F8E8-4EF4-8406-1FFC5846A16C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15CB3-9F02-7B96-C9EC-A0ADD8B0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B94A8-C56B-CBDA-82A9-789853EE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DC5-B191-4CBA-BC1C-ACA48137F39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4645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A42F3-41E9-A238-6D95-76134E06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D33C-C7AD-47AC-8091-D7F4D1DF447A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4EB2A-8770-D733-9CEF-C1612C8B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DFF1E-008D-EB95-0CB0-E4ADA831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D32A-6C94-4E2E-8350-08B6874C55D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873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CD329B-10A3-9B18-115D-E62C257D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59F9-5D9A-43C2-BFCD-8CD810C19EA7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1C929E1-1AA3-351B-9CC8-962076DC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590CB5D-051F-E191-9761-EBF6DFBE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9D7D-5F66-4705-8925-F7E589B5B4C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465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44CFF43-03DE-8B5E-1996-3809E2CC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4567-D5F9-45EB-B69D-71ECB32AC699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5DA1F-F65B-4F04-969D-0C9CAE4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AB35333-234B-9956-9660-D3061EB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7BD5-94B2-4A50-A626-20F819A710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2621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3532098-9BAE-7576-DA59-7F51BBA4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7923-19C8-4867-8402-20F13355F6FA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53BA546-4FF8-1085-BEFC-97A6F2E2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65B1BF-E612-388F-B04E-292A5B4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985B-4897-4970-BBE9-D34BDA52FF1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489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D6C98C8-1855-6536-83A2-FFE3EE53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19E9-8AF8-4B1F-9E47-27F2E0258D3C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2085CD3-04F6-0F1D-5926-D90667B9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AF480DC-4D53-410F-5CBE-2B80874F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64BB-7B6E-4483-8777-CFFE81FA1E6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501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3F0368-12B6-63D7-B480-EDAC5E5D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C7B4-6A3A-4B1C-8260-3DA6B0E085DB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37F11D3-A35C-63DE-E03E-6F3846BC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B477A50-8349-5E59-ABF2-CD4A9176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D54B-0CDD-4D8B-A4AF-60537069FE7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003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5AA47E8-D00C-C49F-A2CF-1C3B6E41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1362-A558-4C04-B9D3-B2AEAD6FD2DB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3256FBF-3D7C-3B60-1BA9-5F294AF0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B684C47-0143-5F90-79C1-481CC19F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2900-B24F-495D-A347-94F7740DE6A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271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E53679F-71DA-33B1-C292-249722C2C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099CBE6-C62C-8782-D92B-A44483EDF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BC79D-E833-8662-C2B6-1DBBB7670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2064630-1BD3-4870-BBFF-9E131A5E24DA}" type="datetimeFigureOut">
              <a:rPr lang="uk-UA"/>
              <a:pPr>
                <a:defRPr/>
              </a:pPr>
              <a:t>09.05.2026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6180D-850A-AC11-DE7F-4411E1428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5D26C-5AF8-F173-BFDD-FC64D0B04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408022-6698-4549-A136-8980E12DE76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380988000482" TargetMode="External"/><Relationship Id="rId7" Type="http://schemas.openxmlformats.org/officeDocument/2006/relationships/image" Target="../media/image20.png"/><Relationship Id="rId2" Type="http://schemas.openxmlformats.org/officeDocument/2006/relationships/hyperlink" Target="tel:+3806670325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neu.edu.ua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kafepm.hneu.edu.u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3">
            <a:extLst>
              <a:ext uri="{FF2B5EF4-FFF2-40B4-BE49-F238E27FC236}">
                <a16:creationId xmlns:a16="http://schemas.microsoft.com/office/drawing/2014/main" id="{FFB04547-8654-07C6-3063-441DA930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2547938"/>
            <a:ext cx="5807075" cy="2432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ЕКОНОМІКА ПІДПРИЄМСТВА</a:t>
            </a:r>
            <a:endParaRPr lang="ru-RU" altLang="ru-RU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60A05930-7DE2-FC43-2A64-40EAFA8C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3845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6">
            <a:extLst>
              <a:ext uri="{FF2B5EF4-FFF2-40B4-BE49-F238E27FC236}">
                <a16:creationId xmlns:a16="http://schemas.microsoft.com/office/drawing/2014/main" id="{75F901A0-EC80-5666-21CD-8B7798C5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56165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9">
            <a:extLst>
              <a:ext uri="{FF2B5EF4-FFF2-40B4-BE49-F238E27FC236}">
                <a16:creationId xmlns:a16="http://schemas.microsoft.com/office/drawing/2014/main" id="{35567CC6-637B-97C4-CA70-E1E0774F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70427" y="5500197"/>
            <a:ext cx="42989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99D63DD4-2437-036A-6D14-9445B9D9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150"/>
            <a:ext cx="12125325" cy="1243013"/>
          </a:xfrm>
          <a:solidFill>
            <a:schemeClr val="bg1"/>
          </a:solidFill>
        </p:spPr>
        <p:txBody>
          <a:bodyPr/>
          <a:lstStyle/>
          <a:p>
            <a:r>
              <a:rPr lang="uk-UA" altLang="ru-RU">
                <a:solidFill>
                  <a:srgbClr val="0070C0"/>
                </a:solidFill>
              </a:rPr>
              <a:t>Тож що </a:t>
            </a:r>
            <a:r>
              <a:rPr lang="uk-UA" altLang="ru-RU" dirty="0">
                <a:solidFill>
                  <a:srgbClr val="0070C0"/>
                </a:solidFill>
              </a:rPr>
              <a:t>вивчає </a:t>
            </a:r>
            <a:br>
              <a:rPr lang="uk-UA" altLang="ru-RU" dirty="0">
                <a:solidFill>
                  <a:srgbClr val="0070C0"/>
                </a:solidFill>
              </a:rPr>
            </a:br>
            <a:r>
              <a:rPr lang="uk-UA" altLang="ru-RU" dirty="0">
                <a:solidFill>
                  <a:srgbClr val="0070C0"/>
                </a:solidFill>
              </a:rPr>
              <a:t>ОП</a:t>
            </a:r>
            <a:r>
              <a:rPr lang="en-US" altLang="ru-RU" dirty="0">
                <a:solidFill>
                  <a:srgbClr val="0070C0"/>
                </a:solidFill>
              </a:rPr>
              <a:t> </a:t>
            </a:r>
            <a:r>
              <a:rPr lang="uk-UA" altLang="ru-RU" dirty="0">
                <a:solidFill>
                  <a:srgbClr val="0070C0"/>
                </a:solidFill>
              </a:rPr>
              <a:t>«Економіка підприємства»?</a:t>
            </a:r>
            <a:endParaRPr lang="ru-RU" altLang="ru-RU" dirty="0">
              <a:solidFill>
                <a:srgbClr val="0070C0"/>
              </a:solidFill>
            </a:endParaRPr>
          </a:p>
        </p:txBody>
      </p:sp>
      <p:pic>
        <p:nvPicPr>
          <p:cNvPr id="13315" name="Объект 4">
            <a:extLst>
              <a:ext uri="{FF2B5EF4-FFF2-40B4-BE49-F238E27FC236}">
                <a16:creationId xmlns:a16="http://schemas.microsoft.com/office/drawing/2014/main" id="{6D3BEE26-A2A1-18EC-0FFE-83440253D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7654" r="15872" b="35774"/>
          <a:stretch>
            <a:fillRect/>
          </a:stretch>
        </p:blipFill>
        <p:spPr>
          <a:xfrm>
            <a:off x="527050" y="2292350"/>
            <a:ext cx="10868025" cy="4100513"/>
          </a:xfrm>
        </p:spPr>
      </p:pic>
      <p:pic>
        <p:nvPicPr>
          <p:cNvPr id="13316" name="Рисунок 1">
            <a:extLst>
              <a:ext uri="{FF2B5EF4-FFF2-40B4-BE49-F238E27FC236}">
                <a16:creationId xmlns:a16="http://schemas.microsoft.com/office/drawing/2014/main" id="{AB187175-3ABB-6978-A1C8-4AE01E78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3" y="0"/>
            <a:ext cx="20081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611C73CE-B259-29E6-5031-D2460E00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68" y="365918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4C32260F-ACED-BD06-EFCA-BFEE8A19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826"/>
            <a:ext cx="10972800" cy="480674"/>
          </a:xfrm>
        </p:spPr>
        <p:txBody>
          <a:bodyPr/>
          <a:lstStyle/>
          <a:p>
            <a:r>
              <a:rPr lang="uk-UA" altLang="ru-RU" dirty="0">
                <a:solidFill>
                  <a:srgbClr val="0070C0"/>
                </a:solidFill>
              </a:rPr>
              <a:t>КОНТАКТНА ІНФОРМАЦІЯ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3BF51-AF19-5E96-769F-B7941F2C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794" y="818607"/>
            <a:ext cx="12192000" cy="45288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Кафедра економіки підприємства та організації бізнесу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800" u="sng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(066) 703 25 52</a:t>
            </a:r>
            <a:r>
              <a:rPr lang="uk-UA" sz="18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Власенко Тетяна Анатоліївна</a:t>
            </a:r>
            <a:br>
              <a:rPr lang="uk-UA" sz="18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u="sng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(095) 550 04 03</a:t>
            </a:r>
            <a:r>
              <a:rPr lang="uk-UA" sz="18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Ушкальов Володимир </a:t>
            </a:r>
            <a:r>
              <a:rPr lang="uk-UA" sz="1800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Васильович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u="sng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u="sng" dirty="0" smtClean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097) 167 19 80</a:t>
            </a:r>
            <a:r>
              <a:rPr lang="uk-UA" sz="1800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Чередник Анна Олегівна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800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uk-UA" sz="18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кафедри: </a:t>
            </a:r>
            <a:r>
              <a:rPr lang="uk-UA" sz="1800" u="sng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http://www.kafepm.hneu.edu.ua</a:t>
            </a:r>
            <a:r>
              <a:rPr lang="uk-UA" sz="18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1800" b="1" dirty="0" smtClean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1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en-US" sz="18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  @</a:t>
            </a:r>
            <a:r>
              <a:rPr lang="en-US" sz="1800" b="1" dirty="0" err="1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probusiness_khnue</a:t>
            </a:r>
            <a:endParaRPr lang="uk-UA" sz="1800" b="1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1800" dirty="0" smtClean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18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18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sz="18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7EB17C68-897C-F041-91E0-E7537BA2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>
            <a:fillRect/>
          </a:stretch>
        </p:blipFill>
        <p:spPr bwMode="auto">
          <a:xfrm>
            <a:off x="5340350" y="4446587"/>
            <a:ext cx="685165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8548" y="3905592"/>
            <a:ext cx="597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Сайт </a:t>
            </a:r>
            <a:r>
              <a:rPr lang="uk-UA" sz="2400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університету:   </a:t>
            </a:r>
            <a:r>
              <a:rPr lang="uk-UA" sz="2000" u="sng" dirty="0" smtClean="0">
                <a:solidFill>
                  <a:srgbClr val="0070C0"/>
                </a:solidFill>
                <a:highlight>
                  <a:srgbClr val="FFFF00"/>
                </a:highlight>
                <a:hlinkClick r:id="rId6"/>
              </a:rPr>
              <a:t>www.hneu.edu.ua</a:t>
            </a:r>
            <a:endParaRPr lang="uk-UA" sz="2000" u="sng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6242" y="2289683"/>
            <a:ext cx="395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Телеграм-група абітурієнтів 2026</a:t>
            </a:r>
          </a:p>
          <a:p>
            <a:r>
              <a:rPr lang="en-US" dirty="0" smtClean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://t.me/vstup_khneu </a:t>
            </a:r>
            <a:endParaRPr lang="ru-RU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070" y="4048038"/>
            <a:ext cx="2250210" cy="2735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6174187-8FFD-913B-732B-26F5C7FB344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4800" b="1" dirty="0">
                <a:solidFill>
                  <a:srgbClr val="035DF5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До зустрічі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4800" b="1" dirty="0">
              <a:solidFill>
                <a:srgbClr val="035DF5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4800" b="1" dirty="0">
                <a:solidFill>
                  <a:srgbClr val="035DF5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у ХНЕУ імені Семена Кузнеця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4800" b="1" dirty="0">
              <a:solidFill>
                <a:srgbClr val="035DF5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4800" b="1" dirty="0">
                <a:solidFill>
                  <a:srgbClr val="035DF5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на ОП «ЕКОНОМІКА ПІДПРИЄМСТВА» !</a:t>
            </a:r>
            <a:endParaRPr lang="ru-RU" altLang="ru-RU" sz="4800" b="1" dirty="0">
              <a:solidFill>
                <a:srgbClr val="035DF5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4A8D293B-C399-AB21-49DC-BE0A9C34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70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DAF48-6C86-471C-9458-9F28AD62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06"/>
            <a:ext cx="9144000" cy="68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28D76F-8654-495F-983E-462FC49A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5391"/>
            <a:ext cx="9144000" cy="68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:a16="http://schemas.microsoft.com/office/drawing/2014/main" id="{0CA4C024-DC17-C293-6309-BA246F3A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66788"/>
            <a:ext cx="8377237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7">
            <a:extLst>
              <a:ext uri="{FF2B5EF4-FFF2-40B4-BE49-F238E27FC236}">
                <a16:creationId xmlns:a16="http://schemas.microsoft.com/office/drawing/2014/main" id="{54261A26-2498-59BA-3B47-93B8BAAC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966788"/>
            <a:ext cx="83693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8">
            <a:extLst>
              <a:ext uri="{FF2B5EF4-FFF2-40B4-BE49-F238E27FC236}">
                <a16:creationId xmlns:a16="http://schemas.microsoft.com/office/drawing/2014/main" id="{2A326D69-B14F-2543-4D27-C247B029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757" y="1500188"/>
            <a:ext cx="5024438" cy="125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  <a:t>ЧОМУ?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  <a:t/>
            </a:r>
            <a:br>
              <a:rPr lang="uk-UA" alt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Open Sans Extrabold" panose="020B0906030804020204" pitchFamily="34" charset="0"/>
              </a:rPr>
            </a:br>
            <a:endParaRPr lang="ru-RU" altLang="ru-RU" sz="2000" b="1" dirty="0">
              <a:latin typeface="Segoe UI Black" panose="020B0A02040204020203" pitchFamily="34" charset="0"/>
              <a:ea typeface="Segoe UI Black" panose="020B0A02040204020203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91B03-3B5D-3FB6-6AFE-5806F33E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946650"/>
            <a:ext cx="1087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chemeClr val="bg1"/>
                </a:solidFill>
                <a:latin typeface="Century Gothic" panose="020B0502020202020204" pitchFamily="34" charset="0"/>
              </a:rPr>
              <a:t>Наші канали</a:t>
            </a:r>
            <a:r>
              <a:rPr lang="en-GB" altLang="ru-RU" sz="180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ru-RU" altLang="ru-RU" sz="1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4" name="AutoShape 5" descr="Instagram Circle Icon Png #135531 - Free Icons Library">
            <a:extLst>
              <a:ext uri="{FF2B5EF4-FFF2-40B4-BE49-F238E27FC236}">
                <a16:creationId xmlns:a16="http://schemas.microsoft.com/office/drawing/2014/main" id="{EDB24B08-BC98-3B7A-0DA7-663650E0D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rebuchet MS" panose="020B0603020202020204" pitchFamily="34" charset="0"/>
            </a:endParaRPr>
          </a:p>
        </p:txBody>
      </p:sp>
      <p:pic>
        <p:nvPicPr>
          <p:cNvPr id="3089" name="Рисунок 5">
            <a:extLst>
              <a:ext uri="{FF2B5EF4-FFF2-40B4-BE49-F238E27FC236}">
                <a16:creationId xmlns:a16="http://schemas.microsoft.com/office/drawing/2014/main" id="{715FF5BD-3A4B-F8B0-BD12-532AD0D9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7" y="1481253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3D9080-375D-1DF1-9DD6-5737FA0ED1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38" t="25463" r="41862" b="24282"/>
          <a:stretch/>
        </p:blipFill>
        <p:spPr>
          <a:xfrm>
            <a:off x="8551313" y="1445619"/>
            <a:ext cx="3208878" cy="36283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21BA305-9CDC-5357-2E47-4D5D345B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45" y="712063"/>
            <a:ext cx="5494305" cy="5632311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4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підприємства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44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4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класична універсальна програма, яка буде завжди актуальною !!!!</a:t>
            </a:r>
            <a:endParaRPr lang="ru-RU" altLang="ru-RU" sz="44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531EC693-4D7B-DA02-61DF-0A8710DA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0" y="4985463"/>
            <a:ext cx="1708279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BD8EE4-86A5-F9BC-7477-73A4CBF7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583181"/>
            <a:ext cx="5573179" cy="348496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D354C6B-97B6-EF57-1E22-A039748A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7" y="5381544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E067B9-7EF6-81B3-1B8D-B29EFCBD7F75}"/>
              </a:ext>
            </a:extLst>
          </p:cNvPr>
          <p:cNvSpPr/>
          <p:nvPr/>
        </p:nvSpPr>
        <p:spPr>
          <a:xfrm>
            <a:off x="793079" y="3713721"/>
            <a:ext cx="389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професії будуть доступні ?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9D2716-0ED0-6BAF-DEE4-357FCC96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114" y="406293"/>
            <a:ext cx="6927315" cy="6100131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200" b="1" u="sng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підприємства;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 з управління проектами;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різного рівня управління;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 менеджер;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 з питань фінансово-економічної безпеки;</a:t>
            </a:r>
            <a:endParaRPr lang="en-US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 (з планування, бухгалтерського обліку,  ціноутворення, договірних та претензійних робіт);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з економічних питань;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 керівника підприємства (установи, організації);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uk-UA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тощо…</a:t>
            </a:r>
            <a:endParaRPr lang="ru-RU" altLang="ru-RU" sz="22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4D848ED-8ECC-F746-2F5D-62FE40E0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66531"/>
            <a:ext cx="3507713" cy="27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C14A89E2-F2C9-AD80-C94F-E692D308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2" y="3713721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975630-D219-63F4-2BCD-3E29200806A7}"/>
              </a:ext>
            </a:extLst>
          </p:cNvPr>
          <p:cNvSpPr/>
          <p:nvPr/>
        </p:nvSpPr>
        <p:spPr>
          <a:xfrm>
            <a:off x="498475" y="328354"/>
            <a:ext cx="73787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саме </a:t>
            </a:r>
          </a:p>
          <a:p>
            <a:pPr algn="ctr" eaLnBrk="1" hangingPunct="1">
              <a:defRPr/>
            </a:pPr>
            <a:r>
              <a:rPr lang="uk-UA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«Економіка підприємства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A541E1-9C25-A775-ABD9-D387A0DB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57" y="2870458"/>
            <a:ext cx="6499225" cy="1938992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створює підготовку висококваліфікованих професіоналів з економіки, які володіють сучасним економічним мисленням, знаннями і навичками щодо вирішення дослідницьких і управлінських завдань та проблем функціонування економічних систем різного рівня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25C0C-C302-50C2-F7A0-8005C0B6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02" y="2122457"/>
            <a:ext cx="6496050" cy="400110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Схвалена європейськими експертами.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037E3D-8819-13F7-0A7C-816C07EC8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06" y="5329918"/>
            <a:ext cx="6562725" cy="1014413"/>
          </a:xfrm>
          <a:prstGeom prst="rect">
            <a:avLst/>
          </a:prstGeom>
          <a:solidFill>
            <a:srgbClr val="FFFF00">
              <a:alpha val="94901"/>
            </a:srgb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 можливість заснувати власний бізнес, управляти підприємством, аналізувати ринок, розробляти бізнес-план 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587200D-59FB-32DD-CC9E-43945F38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31" y="0"/>
            <a:ext cx="20081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B09C6-3BF4-0D30-B351-E84A51767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8824" r="27037" b="32222"/>
          <a:stretch/>
        </p:blipFill>
        <p:spPr>
          <a:xfrm>
            <a:off x="8770257" y="4200256"/>
            <a:ext cx="2540386" cy="256256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6D5A406-FEA7-276F-FD8D-B40266C31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37" y="495300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A22187F-34A3-4230-34FE-55998C21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17" y="2035629"/>
            <a:ext cx="4844142" cy="1143000"/>
          </a:xfrm>
        </p:spPr>
        <p:txBody>
          <a:bodyPr/>
          <a:lstStyle/>
          <a:p>
            <a:r>
              <a:rPr lang="uk-UA" altLang="ru-RU" dirty="0">
                <a:solidFill>
                  <a:srgbClr val="0070C0"/>
                </a:solidFill>
              </a:rPr>
              <a:t>Ваші переваги при навчанні на ОП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C9D77-450D-0D9D-698F-1FBADB94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56" y="849085"/>
            <a:ext cx="6367244" cy="5138058"/>
          </a:xfrm>
        </p:spPr>
        <p:txBody>
          <a:bodyPr/>
          <a:lstStyle/>
          <a:p>
            <a:pPr>
              <a:defRPr/>
            </a:pPr>
            <a:r>
              <a:rPr lang="uk-UA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Фахове навчання – вже з першого курсу</a:t>
            </a:r>
          </a:p>
          <a:p>
            <a:pPr>
              <a:defRPr/>
            </a:pPr>
            <a:endParaRPr lang="uk-UA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Практико-орієнтоване навчання </a:t>
            </a:r>
          </a:p>
          <a:p>
            <a:pPr>
              <a:defRPr/>
            </a:pPr>
            <a:endParaRPr lang="uk-UA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Практична підготовка – якісна  та різноманітна.</a:t>
            </a:r>
          </a:p>
          <a:p>
            <a:pPr>
              <a:defRPr/>
            </a:pPr>
            <a:endParaRPr lang="uk-UA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Міжнародне стажування - можливість академічної мобільності.</a:t>
            </a:r>
          </a:p>
          <a:p>
            <a:pPr>
              <a:defRPr/>
            </a:pPr>
            <a:endParaRPr lang="uk-UA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Великий вибір затребуваних професій.</a:t>
            </a:r>
            <a:endParaRPr lang="ru-RU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/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32E18898-BEA0-D3DC-20F3-7A98E8A7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0" y="2035629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ED2E7-74A7-86A4-42ED-A11407B95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86" t="34938" r="804" b="39365"/>
          <a:stretch/>
        </p:blipFill>
        <p:spPr>
          <a:xfrm>
            <a:off x="97071" y="4822371"/>
            <a:ext cx="4986795" cy="19267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E0421E8-488F-EE1E-55D0-7D4D874F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814388"/>
          </a:xfrm>
        </p:spPr>
        <p:txBody>
          <a:bodyPr/>
          <a:lstStyle/>
          <a:p>
            <a:r>
              <a:rPr lang="uk-UA" altLang="ru-RU" dirty="0">
                <a:solidFill>
                  <a:schemeClr val="accent1"/>
                </a:solidFill>
              </a:rPr>
              <a:t>Навчальний план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65988-12BC-790C-7EE4-37D6549F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4836"/>
            <a:ext cx="4635731" cy="5419164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ru-RU" sz="2400" dirty="0">
                <a:highlight>
                  <a:srgbClr val="FFFF00"/>
                </a:highlight>
              </a:rPr>
              <a:t> ОБОВ</a:t>
            </a:r>
            <a:r>
              <a:rPr lang="en-US" sz="2400" dirty="0">
                <a:highlight>
                  <a:srgbClr val="FFFF00"/>
                </a:highlight>
              </a:rPr>
              <a:t>’</a:t>
            </a:r>
            <a:r>
              <a:rPr lang="uk-UA" sz="2400" dirty="0">
                <a:highlight>
                  <a:srgbClr val="FFFF00"/>
                </a:highlight>
              </a:rPr>
              <a:t>ЯЗКОВІ    </a:t>
            </a:r>
            <a:endParaRPr lang="ru-RU" sz="2400" dirty="0">
              <a:highlight>
                <a:srgbClr val="FFFF00"/>
              </a:highlight>
            </a:endParaRP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ОСНОВИ ОРГАНІЗАЦІЇ БІЗНЕСУ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ЕКОНОМІКА ПІДПРИЄМСТВА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МЕНЕДЖМЕНТ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МАРКЕТИНГ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СТРАТЕГІЯ ПІДПРИЄМСТВА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ІННОВАЦІЙНЕ ПІДПРИЄМНИЦТВО ТА УПРАВЛІННЯ </a:t>
            </a:r>
            <a:r>
              <a:rPr lang="en-US" sz="1800" dirty="0"/>
              <a:t>START UP </a:t>
            </a:r>
            <a:r>
              <a:rPr lang="ru-RU" sz="1800" dirty="0"/>
              <a:t>ПРОЕКТАМИ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ЕЛЕКТРОННА КОМЕРЦІЯ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ПЛАНУВАННЯ І КОНТРОЛЬ НА ПІДПРИЄМСТВІ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МІЖНАРОДНА ЕКОНОМІКА</a:t>
            </a:r>
          </a:p>
          <a:p>
            <a:pPr>
              <a:lnSpc>
                <a:spcPct val="130000"/>
              </a:lnSpc>
              <a:defRPr/>
            </a:pPr>
            <a:r>
              <a:rPr lang="ru-RU" sz="1800" dirty="0"/>
              <a:t>ЕКОНОМІЧНИЙ АНАЛІЗ  та </a:t>
            </a:r>
            <a:r>
              <a:rPr lang="ru-RU" sz="1800" dirty="0" err="1"/>
              <a:t>ін</a:t>
            </a:r>
            <a:r>
              <a:rPr lang="ru-RU" sz="1800" dirty="0"/>
              <a:t>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D4E9A05-136E-ECBE-8057-1C38A5C793A7}"/>
              </a:ext>
            </a:extLst>
          </p:cNvPr>
          <p:cNvSpPr txBox="1">
            <a:spLocks/>
          </p:cNvSpPr>
          <p:nvPr/>
        </p:nvSpPr>
        <p:spPr bwMode="auto">
          <a:xfrm>
            <a:off x="5145577" y="1289079"/>
            <a:ext cx="3532132" cy="4720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highlight>
                  <a:srgbClr val="FFFF00"/>
                </a:highlight>
              </a:rPr>
              <a:t>ВИБІРКОВІ (25 %)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000" dirty="0"/>
              <a:t>Перелік формується за вибором студента (</a:t>
            </a:r>
            <a:r>
              <a:rPr lang="uk-UA" sz="2000" dirty="0" err="1"/>
              <a:t>укр</a:t>
            </a:r>
            <a:r>
              <a:rPr lang="uk-UA" sz="2000" dirty="0"/>
              <a:t>. та </a:t>
            </a:r>
            <a:r>
              <a:rPr lang="uk-UA" sz="2000" dirty="0" err="1"/>
              <a:t>англ</a:t>
            </a:r>
            <a:r>
              <a:rPr lang="uk-UA" sz="2000" dirty="0"/>
              <a:t>. мовою) з дисциплін </a:t>
            </a:r>
            <a:r>
              <a:rPr lang="uk-UA" sz="2000" dirty="0" err="1"/>
              <a:t>загальноуніверситетсь</a:t>
            </a:r>
            <a:r>
              <a:rPr lang="uk-UA" sz="2000" dirty="0"/>
              <a:t>-кого пулу </a:t>
            </a:r>
          </a:p>
        </p:txBody>
      </p:sp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055DCE0B-0A8D-D045-7087-275E0B0C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174625"/>
            <a:ext cx="2006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>
            <a:extLst>
              <a:ext uri="{FF2B5EF4-FFF2-40B4-BE49-F238E27FC236}">
                <a16:creationId xmlns:a16="http://schemas.microsoft.com/office/drawing/2014/main" id="{254AB6C2-4050-06DA-A0AA-F1FA1920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24625" r="43694" b="39166"/>
          <a:stretch>
            <a:fillRect/>
          </a:stretch>
        </p:blipFill>
        <p:spPr bwMode="auto">
          <a:xfrm>
            <a:off x="9304338" y="4621213"/>
            <a:ext cx="20923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E0DF5B8-3E1D-647A-6BF5-5597DDC3D185}"/>
              </a:ext>
            </a:extLst>
          </p:cNvPr>
          <p:cNvSpPr/>
          <p:nvPr/>
        </p:nvSpPr>
        <p:spPr>
          <a:xfrm>
            <a:off x="8677709" y="2727325"/>
            <a:ext cx="3135312" cy="1555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Індивідуальна траєкторія навчання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6062</TotalTime>
  <Words>268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Open Sans Extrabold</vt:lpstr>
      <vt:lpstr>Segoe UI Black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Ваші переваги при навчанні на ОП</vt:lpstr>
      <vt:lpstr>Навчальний план</vt:lpstr>
      <vt:lpstr>Тож що вивчає  ОП «Економіка підприємства»?</vt:lpstr>
      <vt:lpstr>КОНТАКТНА ІНФОРМАЦІЯ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Тенденції інноваційного розвитку економіки</dc:title>
  <dc:creator>Evgeny Ippolitov</dc:creator>
  <cp:lastModifiedBy>Admin</cp:lastModifiedBy>
  <cp:revision>162</cp:revision>
  <dcterms:created xsi:type="dcterms:W3CDTF">2020-02-23T13:12:16Z</dcterms:created>
  <dcterms:modified xsi:type="dcterms:W3CDTF">2026-05-09T08:31:22Z</dcterms:modified>
</cp:coreProperties>
</file>