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61" r:id="rId4"/>
    <p:sldId id="265" r:id="rId5"/>
    <p:sldId id="282" r:id="rId6"/>
    <p:sldId id="280" r:id="rId7"/>
    <p:sldId id="284" r:id="rId8"/>
    <p:sldId id="258" r:id="rId9"/>
    <p:sldId id="269" r:id="rId10"/>
    <p:sldId id="285" r:id="rId11"/>
    <p:sldId id="287" r:id="rId12"/>
    <p:sldId id="288" r:id="rId13"/>
    <p:sldId id="286" r:id="rId14"/>
  </p:sldIdLst>
  <p:sldSz cx="9144000" cy="5143500" type="screen16x9"/>
  <p:notesSz cx="6858000" cy="9144000"/>
  <p:embeddedFontLst>
    <p:embeddedFont>
      <p:font typeface="Trebuchet MS" panose="020B0603020202020204" pitchFamily="34" charset="0"/>
      <p:regular r:id="rId16"/>
      <p:bold r:id="rId17"/>
      <p:italic r:id="rId18"/>
      <p:boldItalic r:id="rId19"/>
    </p:embeddedFont>
    <p:embeddedFont>
      <p:font typeface="Segoe UI Black" panose="020B0A02040204020203" pitchFamily="34" charset="0"/>
      <p:bold r:id="rId20"/>
      <p:boldItalic r:id="rId21"/>
    </p:embeddedFont>
    <p:embeddedFont>
      <p:font typeface="Segoe UI Symbol" panose="020B0502040204020203" pitchFamily="34" charset="0"/>
      <p:regular r:id="rId22"/>
    </p:embeddedFont>
    <p:embeddedFont>
      <p:font typeface="Montserrat Black" panose="020B0604020202020204" charset="-52"/>
      <p:bold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entury Gothic" panose="020B050202020202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984"/>
    <a:srgbClr val="9932CC"/>
    <a:srgbClr val="FE2C55"/>
    <a:srgbClr val="F3601E"/>
    <a:srgbClr val="FFD700"/>
    <a:srgbClr val="FFDB1A"/>
    <a:srgbClr val="480000"/>
    <a:srgbClr val="00BFFF"/>
    <a:srgbClr val="03B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01" autoAdjust="0"/>
  </p:normalViewPr>
  <p:slideViewPr>
    <p:cSldViewPr snapToGrid="0">
      <p:cViewPr varScale="1">
        <p:scale>
          <a:sx n="111" d="100"/>
          <a:sy n="111" d="100"/>
        </p:scale>
        <p:origin x="63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29518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55f2ed22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55f2ed22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055f2ed22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055f2ed22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55f2ed22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55f2ed22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824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82BEC50-8D52-1D9C-506D-92892B7B5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55f2ed22b_0_12:notes">
            <a:extLst>
              <a:ext uri="{FF2B5EF4-FFF2-40B4-BE49-F238E27FC236}">
                <a16:creationId xmlns:a16="http://schemas.microsoft.com/office/drawing/2014/main" id="{E30D2B19-81C1-41CC-094A-CDF7C1E355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55f2ed22b_0_12:notes">
            <a:extLst>
              <a:ext uri="{FF2B5EF4-FFF2-40B4-BE49-F238E27FC236}">
                <a16:creationId xmlns:a16="http://schemas.microsoft.com/office/drawing/2014/main" id="{F335B6DD-4B2F-05EB-831C-810AAE6C0C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92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D82BEC50-8D52-1D9C-506D-92892B7B5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055f2ed22b_0_12:notes">
            <a:extLst>
              <a:ext uri="{FF2B5EF4-FFF2-40B4-BE49-F238E27FC236}">
                <a16:creationId xmlns:a16="http://schemas.microsoft.com/office/drawing/2014/main" id="{E30D2B19-81C1-41CC-094A-CDF7C1E355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055f2ed22b_0_12:notes">
            <a:extLst>
              <a:ext uri="{FF2B5EF4-FFF2-40B4-BE49-F238E27FC236}">
                <a16:creationId xmlns:a16="http://schemas.microsoft.com/office/drawing/2014/main" id="{F335B6DD-4B2F-05EB-831C-810AAE6C0C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328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55f2ed22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055f2ed22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55f2ed22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055f2ed22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903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DFED35-FF03-DCD3-CAD6-1BE12997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B5529-F8E8-4EF4-8406-1FFC5846A16C}" type="datetimeFigureOut">
              <a:rPr lang="uk-UA"/>
              <a:pPr>
                <a:defRPr/>
              </a:pPr>
              <a:t>17.10.2025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515CB3-9F02-7B96-C9EC-A0ADD8B06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B94A8-C56B-CBDA-82A9-789853EE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4CDC5-B191-4CBA-BC1C-ACA48137F39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34064977"/>
      </p:ext>
    </p:extLst>
  </p:cSld>
  <p:clrMapOvr>
    <a:masterClrMapping/>
  </p:clrMapOvr>
  <p:transition spd="slow" advTm="8622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kafepm.hneu.edu.ua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hyperlink" Target="http://www.hneu.edu.u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7325" y="88325"/>
            <a:ext cx="698349" cy="5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949C4-B0FC-C14D-657F-80A492841F62}"/>
              </a:ext>
            </a:extLst>
          </p:cNvPr>
          <p:cNvSpPr txBox="1"/>
          <p:nvPr/>
        </p:nvSpPr>
        <p:spPr>
          <a:xfrm>
            <a:off x="307974" y="78967"/>
            <a:ext cx="5024761" cy="2531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Tx/>
              <a:buFontTx/>
              <a:buNone/>
            </a:pPr>
            <a:r>
              <a:rPr lang="uk-UA" sz="2000" b="1" kern="12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  <a:t/>
            </a:r>
            <a:br>
              <a:rPr lang="uk-UA" sz="2000" b="1" kern="12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</a:br>
            <a:r>
              <a:rPr lang="uk-UA" sz="4400" b="1" kern="1200" dirty="0">
                <a:solidFill>
                  <a:srgbClr val="FFD7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  <a:t>ЧОМУ?</a:t>
            </a:r>
            <a:r>
              <a:rPr lang="en-US" sz="4400" b="1" kern="1200" dirty="0">
                <a:solidFill>
                  <a:srgbClr val="FFD7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  <a:t/>
            </a:r>
            <a:br>
              <a:rPr lang="en-US" sz="4400" b="1" kern="1200" dirty="0">
                <a:solidFill>
                  <a:srgbClr val="FFD7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</a:br>
            <a:r>
              <a:rPr lang="uk-UA" sz="2000" b="1" kern="12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  <a:t>Х</a:t>
            </a:r>
            <a:r>
              <a:rPr lang="x-none" sz="2000" b="1" kern="12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  <a:t>АРК</a:t>
            </a:r>
            <a:r>
              <a:rPr lang="uk-UA" sz="2000" b="1" kern="12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  <a:t>ІВСЬКИЙ НАЦІОНАЛЬНИЙ ЕКОНОМІЧНИЙ УНІВЕРСИТЕТ</a:t>
            </a:r>
          </a:p>
          <a:p>
            <a:pPr>
              <a:lnSpc>
                <a:spcPct val="130000"/>
              </a:lnSpc>
              <a:buClrTx/>
              <a:buFontTx/>
              <a:buNone/>
            </a:pPr>
            <a:r>
              <a:rPr lang="uk-UA" sz="2000" b="1" kern="12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Open Sans Extrabold" panose="020B0906030804020204" pitchFamily="34" charset="0"/>
              </a:rPr>
              <a:t>        ІМЕНІ СЕМЕНА КУЗНЕЦЯ</a:t>
            </a:r>
            <a:endParaRPr lang="ru-RU" sz="2000" b="1" kern="1200" dirty="0">
              <a:solidFill>
                <a:srgbClr val="FFFF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A7F270-5C60-FA21-23AC-FC8D7A128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99" y="2016785"/>
            <a:ext cx="3047748" cy="30477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Прямоугольник 3">
            <a:extLst>
              <a:ext uri="{FF2B5EF4-FFF2-40B4-BE49-F238E27FC236}">
                <a16:creationId xmlns:a16="http://schemas.microsoft.com/office/drawing/2014/main" id="{FFB04547-8654-07C6-3063-441DA9300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120" y="2216435"/>
            <a:ext cx="4355306" cy="9127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uk-UA" altLang="ru-RU" sz="405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ЕКОНОМІКА</a:t>
            </a:r>
            <a:endParaRPr lang="ru-RU" altLang="ru-RU" sz="405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054" name="Picture 9">
            <a:extLst>
              <a:ext uri="{FF2B5EF4-FFF2-40B4-BE49-F238E27FC236}">
                <a16:creationId xmlns:a16="http://schemas.microsoft.com/office/drawing/2014/main" id="{35567CC6-637B-97C4-CA70-E1E0774F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52820" y="4125148"/>
            <a:ext cx="32242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3380" y="2046535"/>
            <a:ext cx="230383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050" b="1" dirty="0"/>
              <a:t>Освітньо-професійна програма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55372" y="3284170"/>
            <a:ext cx="49283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50" dirty="0"/>
              <a:t>Спеціальність С1 “Економіка та міжнародні економічні відносини (за спеціалізаціями)”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471" y="0"/>
            <a:ext cx="2543530" cy="181476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4154" y="501851"/>
            <a:ext cx="37539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50" b="1" dirty="0"/>
              <a:t>КАФЕДРА ЕКОНОМІКИ ПІДПРИЄМСТВА ТА ОРГАНІЗАЦІЇ БІЗНЕСУ</a:t>
            </a:r>
            <a:endParaRPr lang="uk-UA" sz="105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674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0"/>
    </mc:Choice>
    <mc:Fallback>
      <p:transition spd="slow" advTm="6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3" grpId="0"/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99D63DD4-2437-036A-6D14-9445B9D9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3363"/>
            <a:ext cx="9093994" cy="93226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altLang="ru-RU" dirty="0" smtClean="0">
                <a:solidFill>
                  <a:srgbClr val="0070C0"/>
                </a:solidFill>
              </a:rPr>
              <a:t>Що </a:t>
            </a:r>
            <a:r>
              <a:rPr lang="uk-UA" altLang="ru-RU" dirty="0">
                <a:solidFill>
                  <a:srgbClr val="0070C0"/>
                </a:solidFill>
              </a:rPr>
              <a:t>вивчає </a:t>
            </a:r>
            <a:br>
              <a:rPr lang="uk-UA" altLang="ru-RU" dirty="0">
                <a:solidFill>
                  <a:srgbClr val="0070C0"/>
                </a:solidFill>
              </a:rPr>
            </a:br>
            <a:r>
              <a:rPr lang="uk-UA" altLang="ru-RU" dirty="0">
                <a:solidFill>
                  <a:srgbClr val="0070C0"/>
                </a:solidFill>
              </a:rPr>
              <a:t>ОП</a:t>
            </a:r>
            <a:r>
              <a:rPr lang="en-US" altLang="ru-RU" dirty="0">
                <a:solidFill>
                  <a:srgbClr val="0070C0"/>
                </a:solidFill>
              </a:rPr>
              <a:t> </a:t>
            </a:r>
            <a:r>
              <a:rPr lang="uk-UA" altLang="ru-RU" dirty="0">
                <a:solidFill>
                  <a:srgbClr val="0070C0"/>
                </a:solidFill>
              </a:rPr>
              <a:t>«</a:t>
            </a:r>
            <a:r>
              <a:rPr lang="uk-UA" altLang="ru-RU" dirty="0" smtClean="0">
                <a:solidFill>
                  <a:srgbClr val="0070C0"/>
                </a:solidFill>
              </a:rPr>
              <a:t>Економіка»?</a:t>
            </a:r>
            <a:endParaRPr lang="ru-RU" altLang="ru-RU" dirty="0">
              <a:solidFill>
                <a:srgbClr val="0070C0"/>
              </a:solidFill>
            </a:endParaRPr>
          </a:p>
        </p:txBody>
      </p:sp>
      <p:pic>
        <p:nvPicPr>
          <p:cNvPr id="13315" name="Объект 4">
            <a:extLst>
              <a:ext uri="{FF2B5EF4-FFF2-40B4-BE49-F238E27FC236}">
                <a16:creationId xmlns:a16="http://schemas.microsoft.com/office/drawing/2014/main" id="{6D3BEE26-A2A1-18EC-0FFE-83440253D4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t="17654" r="15872" b="35774"/>
          <a:stretch>
            <a:fillRect/>
          </a:stretch>
        </p:blipFill>
        <p:spPr>
          <a:xfrm>
            <a:off x="395288" y="1719263"/>
            <a:ext cx="8151019" cy="307538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434330"/>
      </p:ext>
    </p:extLst>
  </p:cSld>
  <p:clrMapOvr>
    <a:masterClrMapping/>
  </p:clrMapOvr>
  <p:transition spd="slow" advTm="367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7A22187F-34A3-4230-34FE-55998C21E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38" y="1526722"/>
            <a:ext cx="3633107" cy="857250"/>
          </a:xfrm>
        </p:spPr>
        <p:txBody>
          <a:bodyPr>
            <a:normAutofit fontScale="90000"/>
          </a:bodyPr>
          <a:lstStyle/>
          <a:p>
            <a:r>
              <a:rPr lang="uk-UA" altLang="ru-RU" dirty="0">
                <a:solidFill>
                  <a:srgbClr val="0070C0"/>
                </a:solidFill>
              </a:rPr>
              <a:t>Ваші переваги при навчанні на ОП</a:t>
            </a:r>
            <a:endParaRPr lang="ru-RU" alt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EC9D77-450D-0D9D-698F-1FBADB94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567" y="636814"/>
            <a:ext cx="4775433" cy="3853544"/>
          </a:xfrm>
          <a:noFill/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ru-RU" dirty="0" err="1"/>
              <a:t>Фахове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– </a:t>
            </a:r>
            <a:r>
              <a:rPr lang="ru-RU" dirty="0" err="1"/>
              <a:t>вже</a:t>
            </a:r>
            <a:r>
              <a:rPr lang="ru-RU" dirty="0"/>
              <a:t> з </a:t>
            </a:r>
            <a:r>
              <a:rPr lang="ru-RU" dirty="0" err="1"/>
              <a:t>першого</a:t>
            </a:r>
            <a:r>
              <a:rPr lang="ru-RU" dirty="0"/>
              <a:t> курсу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Практико-</a:t>
            </a:r>
            <a:r>
              <a:rPr lang="ru-RU" dirty="0" err="1"/>
              <a:t>орієнтоване</a:t>
            </a:r>
            <a:r>
              <a:rPr lang="ru-RU" dirty="0"/>
              <a:t> </a:t>
            </a:r>
            <a:r>
              <a:rPr lang="ru-RU" dirty="0" err="1"/>
              <a:t>навчання</a:t>
            </a:r>
            <a:r>
              <a:rPr lang="ru-RU" dirty="0"/>
              <a:t> 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Практична </a:t>
            </a:r>
            <a:r>
              <a:rPr lang="ru-RU" dirty="0" err="1"/>
              <a:t>підготовка</a:t>
            </a:r>
            <a:r>
              <a:rPr lang="ru-RU" dirty="0"/>
              <a:t> – </a:t>
            </a:r>
            <a:r>
              <a:rPr lang="ru-RU" dirty="0" err="1"/>
              <a:t>якісна</a:t>
            </a:r>
            <a:r>
              <a:rPr lang="ru-RU" dirty="0"/>
              <a:t>  та </a:t>
            </a:r>
            <a:r>
              <a:rPr lang="ru-RU" dirty="0" err="1"/>
              <a:t>різноманітна</a:t>
            </a:r>
            <a:r>
              <a:rPr lang="ru-RU" dirty="0"/>
              <a:t>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 err="1"/>
              <a:t>Міжнародне</a:t>
            </a:r>
            <a:r>
              <a:rPr lang="ru-RU" dirty="0"/>
              <a:t> </a:t>
            </a:r>
            <a:r>
              <a:rPr lang="ru-RU" dirty="0" err="1"/>
              <a:t>стажування</a:t>
            </a:r>
            <a:r>
              <a:rPr lang="ru-RU" dirty="0"/>
              <a:t> -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академічної</a:t>
            </a:r>
            <a:r>
              <a:rPr lang="ru-RU" dirty="0"/>
              <a:t> </a:t>
            </a:r>
            <a:r>
              <a:rPr lang="ru-RU" dirty="0" err="1"/>
              <a:t>мобільності</a:t>
            </a:r>
            <a:r>
              <a:rPr lang="ru-RU" dirty="0"/>
              <a:t>.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/>
              <a:t>Великий </a:t>
            </a:r>
            <a:r>
              <a:rPr lang="ru-RU" dirty="0" err="1"/>
              <a:t>вибір</a:t>
            </a:r>
            <a:r>
              <a:rPr lang="ru-RU" dirty="0"/>
              <a:t> </a:t>
            </a:r>
            <a:r>
              <a:rPr lang="ru-RU" dirty="0" err="1"/>
              <a:t>затребуваних</a:t>
            </a:r>
            <a:r>
              <a:rPr lang="ru-RU" dirty="0"/>
              <a:t> </a:t>
            </a:r>
            <a:r>
              <a:rPr lang="ru-RU" dirty="0" err="1"/>
              <a:t>професій</a:t>
            </a:r>
            <a:r>
              <a:rPr lang="ru-RU" sz="1500" dirty="0"/>
              <a:t>.</a:t>
            </a:r>
          </a:p>
          <a:p>
            <a:pPr marL="0" indent="0">
              <a:buNone/>
              <a:defRPr/>
            </a:pPr>
            <a:endParaRPr lang="ru-RU" sz="1500" dirty="0"/>
          </a:p>
        </p:txBody>
      </p:sp>
      <p:pic>
        <p:nvPicPr>
          <p:cNvPr id="2" name="Рисунок 5">
            <a:extLst>
              <a:ext uri="{FF2B5EF4-FFF2-40B4-BE49-F238E27FC236}">
                <a16:creationId xmlns:a16="http://schemas.microsoft.com/office/drawing/2014/main" id="{32E18898-BEA0-D3DC-20F3-7A98E8A73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5" y="1526722"/>
            <a:ext cx="425053" cy="42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ED2E7-74A7-86A4-42ED-A11407B956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86" t="34938" r="804" b="39365"/>
          <a:stretch/>
        </p:blipFill>
        <p:spPr>
          <a:xfrm>
            <a:off x="72803" y="3402082"/>
            <a:ext cx="4295763" cy="1659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2945265"/>
      </p:ext>
    </p:extLst>
  </p:cSld>
  <p:clrMapOvr>
    <a:masterClrMapping/>
  </p:clrMapOvr>
  <p:transition spd="slow" advTm="13016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>
            <a:extLst>
              <a:ext uri="{FF2B5EF4-FFF2-40B4-BE49-F238E27FC236}">
                <a16:creationId xmlns:a16="http://schemas.microsoft.com/office/drawing/2014/main" id="{4C32260F-ACED-BD06-EFCA-BFEE8A19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869"/>
            <a:ext cx="8229600" cy="360506"/>
          </a:xfrm>
        </p:spPr>
        <p:txBody>
          <a:bodyPr>
            <a:normAutofit fontScale="90000"/>
          </a:bodyPr>
          <a:lstStyle/>
          <a:p>
            <a:r>
              <a:rPr lang="uk-UA" altLang="ru-RU" dirty="0">
                <a:solidFill>
                  <a:srgbClr val="0070C0"/>
                </a:solidFill>
              </a:rPr>
              <a:t>КОНТАКТНА ІНФОРМАЦІЯ</a:t>
            </a:r>
            <a:endParaRPr lang="ru-RU" alt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83BF51-AF19-5E96-769F-B7941F2CD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1846" y="613955"/>
            <a:ext cx="9144000" cy="3396615"/>
          </a:xfrm>
        </p:spPr>
        <p:txBody>
          <a:bodyPr/>
          <a:lstStyle/>
          <a:p>
            <a:pPr>
              <a:spcAft>
                <a:spcPts val="750"/>
              </a:spcAft>
              <a:defRPr/>
            </a:pPr>
            <a:r>
              <a:rPr lang="uk-UA" dirty="0"/>
              <a:t>Кафедра економіки підприємства та організації бізнесу</a:t>
            </a:r>
            <a:endParaRPr lang="ru-RU" dirty="0"/>
          </a:p>
          <a:p>
            <a:pPr>
              <a:spcAft>
                <a:spcPts val="750"/>
              </a:spcAft>
              <a:defRPr/>
            </a:pPr>
            <a:r>
              <a:rPr lang="uk-UA" sz="1500" u="sng" dirty="0"/>
              <a:t>(066) 703 25 52</a:t>
            </a:r>
            <a:r>
              <a:rPr lang="uk-UA" sz="1500" dirty="0"/>
              <a:t> Власенко Тетяна Анатоліївна</a:t>
            </a:r>
            <a:br>
              <a:rPr lang="uk-UA" sz="1500" dirty="0"/>
            </a:br>
            <a:r>
              <a:rPr lang="uk-UA" sz="1500" u="sng" dirty="0"/>
              <a:t>(095) 550 04 03</a:t>
            </a:r>
            <a:r>
              <a:rPr lang="uk-UA" sz="1500" dirty="0"/>
              <a:t> </a:t>
            </a:r>
            <a:r>
              <a:rPr lang="uk-UA" sz="1500" dirty="0" err="1"/>
              <a:t>Ушкальов</a:t>
            </a:r>
            <a:r>
              <a:rPr lang="uk-UA" sz="1500" dirty="0"/>
              <a:t> Володимир Васильович</a:t>
            </a:r>
          </a:p>
          <a:p>
            <a:pPr marL="0">
              <a:defRPr/>
            </a:pPr>
            <a:r>
              <a:rPr lang="uk-UA" sz="1500" u="sng" dirty="0"/>
              <a:t>(097) 167 19 80</a:t>
            </a:r>
            <a:r>
              <a:rPr lang="uk-UA" sz="1500" dirty="0"/>
              <a:t> Чередник Анна Олегівна</a:t>
            </a:r>
          </a:p>
          <a:p>
            <a:pPr>
              <a:spcAft>
                <a:spcPts val="750"/>
              </a:spcAft>
              <a:defRPr/>
            </a:pPr>
            <a:r>
              <a:rPr lang="uk-UA" sz="1500" dirty="0"/>
              <a:t>Сайт кафедри: </a:t>
            </a:r>
            <a:r>
              <a:rPr lang="uk-UA" sz="1500" dirty="0">
                <a:hlinkClick r:id="rId2"/>
              </a:rPr>
              <a:t>http://www.kafepm.hneu.edu.ua</a:t>
            </a:r>
            <a:r>
              <a:rPr lang="uk-UA" sz="1350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350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1350" b="1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1500" dirty="0"/>
              <a:t>INSTAGRAM  @</a:t>
            </a:r>
            <a:r>
              <a:rPr lang="en-US" sz="1500" dirty="0" err="1"/>
              <a:t>probusiness_khnue</a:t>
            </a:r>
            <a:endParaRPr lang="uk-UA" sz="1500" dirty="0"/>
          </a:p>
          <a:p>
            <a:pPr>
              <a:defRPr/>
            </a:pPr>
            <a:endParaRPr lang="uk-UA" sz="1350" b="1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1350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1350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1350" dirty="0">
              <a:highlight>
                <a:srgbClr val="FFFF00"/>
              </a:highligh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dirty="0">
              <a:highlight>
                <a:srgbClr val="FFFF00"/>
              </a:highlight>
            </a:endParaRPr>
          </a:p>
        </p:txBody>
      </p:sp>
      <p:pic>
        <p:nvPicPr>
          <p:cNvPr id="22532" name="Picture 6">
            <a:extLst>
              <a:ext uri="{FF2B5EF4-FFF2-40B4-BE49-F238E27FC236}">
                <a16:creationId xmlns:a16="http://schemas.microsoft.com/office/drawing/2014/main" id="{7EB17C68-897C-F041-91E0-E7537BA2B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6"/>
          <a:stretch>
            <a:fillRect/>
          </a:stretch>
        </p:blipFill>
        <p:spPr bwMode="auto">
          <a:xfrm>
            <a:off x="4005262" y="3334941"/>
            <a:ext cx="5138738" cy="180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61411" y="2929194"/>
            <a:ext cx="44805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uk-UA" sz="1050" dirty="0"/>
              <a:t>Сайт університету:   </a:t>
            </a:r>
            <a:r>
              <a:rPr lang="uk-UA" sz="1050" dirty="0">
                <a:hlinkClick r:id="rId4"/>
              </a:rPr>
              <a:t>www.hneu.edu.ua</a:t>
            </a:r>
            <a:endParaRPr lang="uk-UA" sz="105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2" y="3036029"/>
            <a:ext cx="1687658" cy="20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01902"/>
      </p:ext>
    </p:extLst>
  </p:cSld>
  <p:clrMapOvr>
    <a:masterClrMapping/>
  </p:clrMapOvr>
  <p:transition spd="slow" advTm="1237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1231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2925" y="4468175"/>
            <a:ext cx="698349" cy="5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112655" y="988022"/>
            <a:ext cx="5368200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dirty="0">
                <a:solidFill>
                  <a:srgbClr val="03B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Ми у рейтингах</a:t>
            </a:r>
            <a:endParaRPr sz="4400" dirty="0">
              <a:solidFill>
                <a:srgbClr val="03BFFF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93ED81D-66F7-7469-2091-66B58C7BD005}"/>
              </a:ext>
            </a:extLst>
          </p:cNvPr>
          <p:cNvSpPr/>
          <p:nvPr/>
        </p:nvSpPr>
        <p:spPr>
          <a:xfrm>
            <a:off x="173655" y="2071898"/>
            <a:ext cx="571500" cy="571500"/>
          </a:xfrm>
          <a:prstGeom prst="ellipse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ru-RU" kern="1200" dirty="0">
              <a:solidFill>
                <a:srgbClr val="48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CA8B2A-2F5E-1346-718F-E934AFA2A0E8}"/>
              </a:ext>
            </a:extLst>
          </p:cNvPr>
          <p:cNvSpPr txBox="1"/>
          <p:nvPr/>
        </p:nvSpPr>
        <p:spPr>
          <a:xfrm>
            <a:off x="878362" y="1975942"/>
            <a:ext cx="3600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ТОП – 3 </a:t>
            </a:r>
            <a:r>
              <a:rPr lang="ru-RU" sz="1600" b="1" kern="1200" dirty="0" err="1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профільних</a:t>
            </a:r>
            <a:r>
              <a:rPr lang="ru-RU" sz="1600" b="1" kern="1200" dirty="0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</a:t>
            </a:r>
            <a:endParaRPr lang="en-US" sz="1600" b="1" kern="1200" dirty="0">
              <a:solidFill>
                <a:srgbClr val="03B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Segoe UI Symbol" panose="020B0502040204020203" pitchFamily="34" charset="0"/>
              <a:cs typeface="+mn-cs"/>
            </a:endParaRPr>
          </a:p>
          <a:p>
            <a:pPr>
              <a:buClrTx/>
              <a:buFontTx/>
              <a:buNone/>
            </a:pPr>
            <a:r>
              <a:rPr lang="x-none" sz="1600" b="1" kern="1200" dirty="0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е</a:t>
            </a:r>
            <a:r>
              <a:rPr lang="ru-RU" sz="1600" b="1" kern="1200" dirty="0" err="1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кономічних</a:t>
            </a:r>
            <a:r>
              <a:rPr lang="en-US" sz="1600" b="1" kern="1200" dirty="0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ru-RU" sz="1600" b="1" kern="1200" dirty="0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ru-RU" sz="1600" b="1" kern="1200" dirty="0" err="1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університетів</a:t>
            </a:r>
            <a:r>
              <a:rPr lang="ru-RU" sz="1600" b="1" kern="1200" dirty="0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ru-RU" sz="1600" b="1" kern="1200" dirty="0" err="1">
                <a:solidFill>
                  <a:srgbClr val="03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України</a:t>
            </a:r>
            <a:endParaRPr lang="ru-RU" sz="1600" b="1" kern="1200" dirty="0">
              <a:solidFill>
                <a:srgbClr val="03B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Segoe UI Symbol" panose="020B0502040204020203" pitchFamily="34" charset="0"/>
              <a:cs typeface="+mn-cs"/>
            </a:endParaRPr>
          </a:p>
          <a:p>
            <a:pPr>
              <a:buClrTx/>
              <a:buFontTx/>
              <a:buNone/>
            </a:pPr>
            <a:endParaRPr lang="ru-RU" sz="1600" b="1" kern="1200" dirty="0">
              <a:solidFill>
                <a:srgbClr val="FFDB1A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D2DC14-56B5-F30B-BD7C-CC38FFF3FB74}"/>
              </a:ext>
            </a:extLst>
          </p:cNvPr>
          <p:cNvSpPr txBox="1"/>
          <p:nvPr/>
        </p:nvSpPr>
        <p:spPr>
          <a:xfrm>
            <a:off x="5081649" y="1900885"/>
            <a:ext cx="360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ТОП – 3</a:t>
            </a:r>
          </a:p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за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кількостю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поданих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заяв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на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вступ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у </a:t>
            </a:r>
            <a:r>
              <a:rPr lang="en-US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202</a:t>
            </a:r>
            <a:r>
              <a:rPr lang="uk-UA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4</a:t>
            </a:r>
            <a:r>
              <a:rPr lang="en-US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році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у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Харкові</a:t>
            </a:r>
            <a:endParaRPr lang="ru-RU" sz="1600" b="1" kern="1200" dirty="0">
              <a:solidFill>
                <a:srgbClr val="00B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88C318-87B5-ADD9-1133-47DC240F488B}"/>
              </a:ext>
            </a:extLst>
          </p:cNvPr>
          <p:cNvSpPr txBox="1"/>
          <p:nvPr/>
        </p:nvSpPr>
        <p:spPr>
          <a:xfrm>
            <a:off x="5081649" y="3065227"/>
            <a:ext cx="3242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15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програм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ДВОХ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дипломів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з </a:t>
            </a:r>
            <a:r>
              <a:rPr lang="ru-RU" sz="1600" b="1" kern="1200" dirty="0" err="1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університетами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ЄС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77956-8082-A5D1-BB27-D65B5C9E6BCA}"/>
              </a:ext>
            </a:extLst>
          </p:cNvPr>
          <p:cNvSpPr txBox="1"/>
          <p:nvPr/>
        </p:nvSpPr>
        <p:spPr>
          <a:xfrm>
            <a:off x="2769574" y="4144990"/>
            <a:ext cx="108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uk-UA" sz="1800" b="1" kern="1200" dirty="0">
                <a:solidFill>
                  <a:srgbClr val="FFD700"/>
                </a:solidFill>
                <a:latin typeface="Century Gothic" panose="020B0502020202020204" pitchFamily="34" charset="0"/>
                <a:ea typeface="+mn-ea"/>
                <a:cs typeface="+mn-cs"/>
              </a:rPr>
              <a:t>Наші канали</a:t>
            </a:r>
            <a:r>
              <a:rPr lang="en-GB" sz="1800" b="1" kern="1200" dirty="0">
                <a:solidFill>
                  <a:srgbClr val="FFD700"/>
                </a:solidFill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endParaRPr lang="ru-RU" sz="1800" b="1" kern="1200" dirty="0">
              <a:solidFill>
                <a:srgbClr val="FFD700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" name="Picture 11" descr="Download Telegram Logo in SVG Vector or PNG File Format - Logo.wine">
            <a:extLst>
              <a:ext uri="{FF2B5EF4-FFF2-40B4-BE49-F238E27FC236}">
                <a16:creationId xmlns:a16="http://schemas.microsoft.com/office/drawing/2014/main" id="{6236B5A3-B6ED-1D52-7270-013F6EEB1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050" y="3792093"/>
            <a:ext cx="1063595" cy="70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E7D367-3E73-1754-848F-4369DAB12B61}"/>
              </a:ext>
            </a:extLst>
          </p:cNvPr>
          <p:cNvSpPr txBox="1"/>
          <p:nvPr/>
        </p:nvSpPr>
        <p:spPr>
          <a:xfrm>
            <a:off x="878362" y="2878430"/>
            <a:ext cx="3600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ТОП – </a:t>
            </a:r>
            <a:r>
              <a:rPr lang="en-GB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2</a:t>
            </a:r>
            <a:r>
              <a:rPr lang="ru-RU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у рейтингу </a:t>
            </a:r>
            <a:r>
              <a:rPr lang="en-GB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DOU</a:t>
            </a:r>
            <a:endParaRPr lang="ru-RU" sz="1600" b="1" kern="1200" dirty="0">
              <a:solidFill>
                <a:srgbClr val="00B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Segoe UI Symbol" panose="020B0502040204020203" pitchFamily="34" charset="0"/>
              <a:cs typeface="+mn-cs"/>
            </a:endParaRPr>
          </a:p>
          <a:p>
            <a:pPr>
              <a:buClrTx/>
              <a:buFontTx/>
              <a:buNone/>
            </a:pPr>
            <a:r>
              <a:rPr lang="uk-UA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Університетів які готовлять </a:t>
            </a:r>
            <a:r>
              <a:rPr lang="en-GB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IT</a:t>
            </a:r>
            <a:r>
              <a:rPr lang="uk-UA" sz="1600" b="1" kern="1200" dirty="0">
                <a:solidFill>
                  <a:srgbClr val="00B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 Symbol" panose="020B0502040204020203" pitchFamily="34" charset="0"/>
                <a:cs typeface="+mn-cs"/>
              </a:rPr>
              <a:t> фахівців </a:t>
            </a:r>
            <a:endParaRPr lang="ru-RU" sz="1600" b="1" kern="1200" dirty="0">
              <a:solidFill>
                <a:srgbClr val="00BFFF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7" descr="Instagram Circle Icon Png #135531 - Free Icons Library">
            <a:extLst>
              <a:ext uri="{FF2B5EF4-FFF2-40B4-BE49-F238E27FC236}">
                <a16:creationId xmlns:a16="http://schemas.microsoft.com/office/drawing/2014/main" id="{BA09915C-5E36-F990-3778-E189AEE85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454" y="4510518"/>
            <a:ext cx="500787" cy="50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D401C1-7649-21E2-9784-985B86972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27337"/>
            <a:ext cx="2412277" cy="40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713DB2D2-117D-BC8F-1F01-8C755FABCCD4}"/>
              </a:ext>
            </a:extLst>
          </p:cNvPr>
          <p:cNvSpPr/>
          <p:nvPr/>
        </p:nvSpPr>
        <p:spPr>
          <a:xfrm>
            <a:off x="173655" y="3023800"/>
            <a:ext cx="571500" cy="571500"/>
          </a:xfrm>
          <a:prstGeom prst="ellipse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ru-RU" kern="1200" dirty="0">
              <a:solidFill>
                <a:srgbClr val="480000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1A6EEA8-2865-F669-AB37-4AB08AB149FE}"/>
              </a:ext>
            </a:extLst>
          </p:cNvPr>
          <p:cNvSpPr/>
          <p:nvPr/>
        </p:nvSpPr>
        <p:spPr>
          <a:xfrm>
            <a:off x="4494480" y="2071898"/>
            <a:ext cx="571500" cy="571500"/>
          </a:xfrm>
          <a:prstGeom prst="ellipse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ru-RU" kern="1200" dirty="0">
              <a:solidFill>
                <a:srgbClr val="480000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3AEC2DC4-E274-EFA7-5B7B-D3A236C8EB28}"/>
              </a:ext>
            </a:extLst>
          </p:cNvPr>
          <p:cNvSpPr/>
          <p:nvPr/>
        </p:nvSpPr>
        <p:spPr>
          <a:xfrm>
            <a:off x="4510149" y="3021889"/>
            <a:ext cx="571500" cy="571500"/>
          </a:xfrm>
          <a:prstGeom prst="ellipse">
            <a:avLst/>
          </a:prstGeom>
          <a:solidFill>
            <a:srgbClr val="FF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ru-RU" kern="1200" dirty="0">
              <a:solidFill>
                <a:srgbClr val="48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049D99-20F5-4ECA-98F4-B2E5F6363D45}"/>
              </a:ext>
            </a:extLst>
          </p:cNvPr>
          <p:cNvSpPr txBox="1"/>
          <p:nvPr/>
        </p:nvSpPr>
        <p:spPr>
          <a:xfrm>
            <a:off x="4382187" y="3956642"/>
            <a:ext cx="4622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https://t.me/vstup_khneu</a:t>
            </a:r>
            <a:endParaRPr lang="ru-UA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2" grpId="0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"/>
            <a:ext cx="9144003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2925" y="4468175"/>
            <a:ext cx="698349" cy="5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93125" y="1436560"/>
            <a:ext cx="2726275" cy="5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Обрати майбутню спеціальність</a:t>
            </a:r>
            <a:endParaRPr lang="en-US" sz="18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Здобути якісну освіту </a:t>
            </a:r>
            <a:endParaRPr lang="en-US" sz="18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Зустріти справжніх друзів </a:t>
            </a:r>
            <a:endParaRPr lang="en-US" sz="18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 професіоналом</a:t>
            </a:r>
            <a:endParaRPr lang="en-US" sz="18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Створити родину </a:t>
            </a:r>
            <a:endParaRPr lang="en-US" sz="18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Побудувати кар'єру </a:t>
            </a:r>
            <a:endParaRPr lang="en-US" sz="1800" b="1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Змінити Світ, а може, і Всесвіт</a:t>
            </a:r>
            <a:r>
              <a:rPr lang="en-US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820030E-D2C5-955B-BDEC-5EE40BAC9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471" y="0"/>
            <a:ext cx="628195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325" y="88325"/>
            <a:ext cx="698349" cy="5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263529" y="-32889"/>
            <a:ext cx="8053795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9ACD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Навчатися у комфортних та безпечних умовах</a:t>
            </a:r>
            <a:endParaRPr sz="2400" dirty="0">
              <a:solidFill>
                <a:srgbClr val="9ACD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514C24-73AA-9D91-3E8C-D4E1E326FC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3040" r="3943" b="20879"/>
          <a:stretch/>
        </p:blipFill>
        <p:spPr>
          <a:xfrm>
            <a:off x="205307" y="830754"/>
            <a:ext cx="3585898" cy="24668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A908BF-0E35-EE6F-4E09-A399DE5491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89" b="9261"/>
          <a:stretch/>
        </p:blipFill>
        <p:spPr>
          <a:xfrm>
            <a:off x="2250439" y="2471077"/>
            <a:ext cx="3195029" cy="25384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BCF4C2-1C3F-19CA-10D2-34A345FF1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8960" y="1140603"/>
            <a:ext cx="3237412" cy="386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53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BE5A42-6900-187C-BBF9-DDA746B0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7" y="128095"/>
            <a:ext cx="7771119" cy="488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5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7B51129-1485-E794-8992-C86B76C75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>
            <a:extLst>
              <a:ext uri="{FF2B5EF4-FFF2-40B4-BE49-F238E27FC236}">
                <a16:creationId xmlns:a16="http://schemas.microsoft.com/office/drawing/2014/main" id="{001A862C-496F-9FEB-3BC7-281B5477A9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>
            <a:extLst>
              <a:ext uri="{FF2B5EF4-FFF2-40B4-BE49-F238E27FC236}">
                <a16:creationId xmlns:a16="http://schemas.microsoft.com/office/drawing/2014/main" id="{B56A5003-B4AB-3F0E-6CBE-7DF5B83C2C0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325" y="88325"/>
            <a:ext cx="698349" cy="5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>
            <a:extLst>
              <a:ext uri="{FF2B5EF4-FFF2-40B4-BE49-F238E27FC236}">
                <a16:creationId xmlns:a16="http://schemas.microsoft.com/office/drawing/2014/main" id="{4E56D8C2-625A-53E2-2559-F835B34EE7B6}"/>
              </a:ext>
            </a:extLst>
          </p:cNvPr>
          <p:cNvSpPr txBox="1"/>
          <p:nvPr/>
        </p:nvSpPr>
        <p:spPr>
          <a:xfrm>
            <a:off x="263529" y="-32889"/>
            <a:ext cx="8053795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rgbClr val="9ACD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Насолоджуватися сповненим студентським життям </a:t>
            </a:r>
            <a:endParaRPr sz="2400" dirty="0">
              <a:solidFill>
                <a:srgbClr val="9ACD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B6E36D-318A-BF89-93F0-20FFF28CF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14" y="1089763"/>
            <a:ext cx="8570685" cy="3660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1DE76-8379-4C9C-8F5A-F9570A626DB5}"/>
              </a:ext>
            </a:extLst>
          </p:cNvPr>
          <p:cNvSpPr txBox="1"/>
          <p:nvPr/>
        </p:nvSpPr>
        <p:spPr>
          <a:xfrm>
            <a:off x="6545035" y="1358181"/>
            <a:ext cx="21925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E2C55"/>
                </a:solidFill>
              </a:rPr>
              <a:t>@khneu</a:t>
            </a:r>
          </a:p>
        </p:txBody>
      </p:sp>
      <p:pic>
        <p:nvPicPr>
          <p:cNvPr id="2054" name="Picture 6" descr="TikTok logo 图片编号:94178 - 16图库素材网">
            <a:extLst>
              <a:ext uri="{FF2B5EF4-FFF2-40B4-BE49-F238E27FC236}">
                <a16:creationId xmlns:a16="http://schemas.microsoft.com/office/drawing/2014/main" id="{8C7CAF6E-B49B-BA2A-3265-731EE53E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96" y="1380981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D217F0C-926F-5A60-6F31-C15996168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966" y="2099152"/>
            <a:ext cx="1878589" cy="3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0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E7B51129-1485-E794-8992-C86B76C75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>
            <a:extLst>
              <a:ext uri="{FF2B5EF4-FFF2-40B4-BE49-F238E27FC236}">
                <a16:creationId xmlns:a16="http://schemas.microsoft.com/office/drawing/2014/main" id="{001A862C-496F-9FEB-3BC7-281B5477A9B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>
            <a:extLst>
              <a:ext uri="{FF2B5EF4-FFF2-40B4-BE49-F238E27FC236}">
                <a16:creationId xmlns:a16="http://schemas.microsoft.com/office/drawing/2014/main" id="{B56A5003-B4AB-3F0E-6CBE-7DF5B83C2C0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325" y="88325"/>
            <a:ext cx="698349" cy="5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>
            <a:extLst>
              <a:ext uri="{FF2B5EF4-FFF2-40B4-BE49-F238E27FC236}">
                <a16:creationId xmlns:a16="http://schemas.microsoft.com/office/drawing/2014/main" id="{4E56D8C2-625A-53E2-2559-F835B34EE7B6}"/>
              </a:ext>
            </a:extLst>
          </p:cNvPr>
          <p:cNvSpPr txBox="1"/>
          <p:nvPr/>
        </p:nvSpPr>
        <p:spPr>
          <a:xfrm>
            <a:off x="263529" y="-32889"/>
            <a:ext cx="8053795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rgbClr val="9ACD3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Насолоджуватися сповненим студентським життям </a:t>
            </a:r>
            <a:endParaRPr sz="2400" dirty="0">
              <a:solidFill>
                <a:srgbClr val="9ACD3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DA2BDA-AA7E-4328-B1C8-EBA264816E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8" b="853"/>
          <a:stretch/>
        </p:blipFill>
        <p:spPr>
          <a:xfrm>
            <a:off x="479009" y="1335318"/>
            <a:ext cx="2978513" cy="29749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7A3594-4F69-4456-B504-31DF5016FF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132" y="673800"/>
            <a:ext cx="3197408" cy="42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15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"/>
            <a:ext cx="9144003" cy="514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325" y="88325"/>
            <a:ext cx="698349" cy="58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" descr="Загальна карта_оновлені кольори">
            <a:extLst>
              <a:ext uri="{FF2B5EF4-FFF2-40B4-BE49-F238E27FC236}">
                <a16:creationId xmlns:a16="http://schemas.microsoft.com/office/drawing/2014/main" id="{78A7BEF1-9C62-58DE-F017-40B115746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941" y="821301"/>
            <a:ext cx="5807539" cy="4322199"/>
          </a:xfrm>
          <a:prstGeom prst="rect">
            <a:avLst/>
          </a:prstGeom>
        </p:spPr>
      </p:pic>
      <p:sp>
        <p:nvSpPr>
          <p:cNvPr id="4" name="Google Shape;78;p16">
            <a:extLst>
              <a:ext uri="{FF2B5EF4-FFF2-40B4-BE49-F238E27FC236}">
                <a16:creationId xmlns:a16="http://schemas.microsoft.com/office/drawing/2014/main" id="{8E158389-90F2-DB00-DCD8-60861D39BF21}"/>
              </a:ext>
            </a:extLst>
          </p:cNvPr>
          <p:cNvSpPr txBox="1"/>
          <p:nvPr/>
        </p:nvSpPr>
        <p:spPr>
          <a:xfrm>
            <a:off x="868680" y="-9"/>
            <a:ext cx="7448645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dirty="0">
                <a:solidFill>
                  <a:srgbClr val="9932C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Приймати участь у </a:t>
            </a:r>
            <a:r>
              <a:rPr lang="ru" sz="3200" dirty="0">
                <a:solidFill>
                  <a:srgbClr val="9932CC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МІЖНАРОДНИХ ПРОГРАМАХ ДВОХ ДИПЛОМІВ</a:t>
            </a:r>
            <a:endParaRPr sz="3200" dirty="0">
              <a:solidFill>
                <a:srgbClr val="9932CC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CB31D1-EE8D-4F2E-A429-0B805524A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480" y="1666584"/>
            <a:ext cx="1543332" cy="1810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ABCAA0-161C-4009-B92B-06E9FA75DEDB}"/>
              </a:ext>
            </a:extLst>
          </p:cNvPr>
          <p:cNvSpPr txBox="1"/>
          <p:nvPr/>
        </p:nvSpPr>
        <p:spPr>
          <a:xfrm>
            <a:off x="6505832" y="940151"/>
            <a:ext cx="2823520" cy="70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uk-UA" sz="1600" b="1" dirty="0">
                <a:solidFill>
                  <a:srgbClr val="9932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 </a:t>
            </a:r>
          </a:p>
          <a:p>
            <a:pPr algn="ctr">
              <a:spcAft>
                <a:spcPts val="800"/>
              </a:spcAft>
            </a:pPr>
            <a:r>
              <a:rPr lang="uk-UA" sz="1600" b="1" dirty="0">
                <a:solidFill>
                  <a:srgbClr val="9932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 І ВІДПОВІДІ</a:t>
            </a:r>
            <a:endParaRPr lang="ru-UA" sz="1600" b="1" dirty="0">
              <a:solidFill>
                <a:srgbClr val="9932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45723"/>
            <a:ext cx="9144003" cy="51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17325" y="88325"/>
            <a:ext cx="698349" cy="58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6035043" y="862439"/>
            <a:ext cx="3038405" cy="9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solidFill>
                  <a:srgbClr val="FF4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</a:t>
            </a:r>
            <a:r>
              <a:rPr lang="uk-UA" sz="2800" dirty="0">
                <a:solidFill>
                  <a:srgbClr val="FF4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І</a:t>
            </a:r>
            <a:r>
              <a:rPr lang="x-none" sz="2800" dirty="0">
                <a:solidFill>
                  <a:srgbClr val="FF4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ДПИШ</a:t>
            </a:r>
            <a:r>
              <a:rPr lang="uk-UA" sz="2800" dirty="0">
                <a:solidFill>
                  <a:srgbClr val="FF4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І</a:t>
            </a:r>
            <a:r>
              <a:rPr lang="x-none" sz="2800" dirty="0">
                <a:solidFill>
                  <a:srgbClr val="FF4500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ТЬСЯ</a:t>
            </a:r>
            <a:endParaRPr sz="2800" dirty="0">
              <a:solidFill>
                <a:srgbClr val="FF4500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0FB980-13B3-223B-014D-2AD901A33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50" y="251255"/>
            <a:ext cx="5658340" cy="47324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DD1BC-050F-4EE4-B0E9-D10AAE683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896" y="1301226"/>
            <a:ext cx="3986055" cy="6573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1330D6-C2A2-4F6B-ABB4-2DD8755076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221" y="1568589"/>
            <a:ext cx="2176248" cy="25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042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|0.8|1.1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2|1.7|1.8|2|1.9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183</Words>
  <Application>Microsoft Office PowerPoint</Application>
  <PresentationFormat>Экран (16:9)</PresentationFormat>
  <Paragraphs>53</Paragraphs>
  <Slides>13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Trebuchet MS</vt:lpstr>
      <vt:lpstr>Segoe UI Black</vt:lpstr>
      <vt:lpstr>Open Sans Extrabold</vt:lpstr>
      <vt:lpstr>Segoe UI Symbol</vt:lpstr>
      <vt:lpstr>Arial</vt:lpstr>
      <vt:lpstr>Montserrat Black</vt:lpstr>
      <vt:lpstr>Calibri</vt:lpstr>
      <vt:lpstr>Times New Roman</vt:lpstr>
      <vt:lpstr>Century Gothic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Що вивчає  ОП «Економіка»?</vt:lpstr>
      <vt:lpstr>Ваші переваги при навчанні на ОП</vt:lpstr>
      <vt:lpstr>КОНТАКТНА ІНФОРМАЦІЯ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Maksym Serpukhov</dc:creator>
  <cp:lastModifiedBy>Admin</cp:lastModifiedBy>
  <cp:revision>18</cp:revision>
  <dcterms:modified xsi:type="dcterms:W3CDTF">2025-10-17T11:17:40Z</dcterms:modified>
</cp:coreProperties>
</file>